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5" r:id="rId11"/>
    <p:sldId id="277" r:id="rId12"/>
    <p:sldId id="264" r:id="rId13"/>
    <p:sldId id="281" r:id="rId14"/>
    <p:sldId id="272" r:id="rId15"/>
    <p:sldId id="278" r:id="rId16"/>
    <p:sldId id="273" r:id="rId17"/>
    <p:sldId id="274" r:id="rId18"/>
    <p:sldId id="280" r:id="rId19"/>
    <p:sldId id="279" r:id="rId20"/>
    <p:sldId id="271" r:id="rId21"/>
    <p:sldId id="275" r:id="rId22"/>
    <p:sldId id="270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7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1E77-04DC-393F-1497-2B00C98A4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D3B15-E14F-32BB-5B01-1AC1D1701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D2F-66F7-A9D8-FF8C-F19ECD928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DCFA-B19C-4829-A98B-B59106FAA810}" type="datetimeFigureOut">
              <a:rPr lang="en-AU" smtClean="0"/>
              <a:t>20/03/2025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AAD2F-DC2B-53E4-5641-17182399B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0BC21-9799-0CA5-594C-67B176940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08F4-C0DA-4DB6-9E3D-FCAD0593C6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733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7A10D-7446-52FB-410D-274D2194F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ADB34-5000-B844-7277-832AC23E3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551F6-4EF7-33AC-C380-2C1D8003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DCFA-B19C-4829-A98B-B59106FAA810}" type="datetimeFigureOut">
              <a:rPr lang="en-AU" smtClean="0"/>
              <a:t>20/03/2025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DF4CC-02A5-2797-FF03-3CAAFC7E1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A4E5F-F7C9-8C50-01C5-91ADF8B89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08F4-C0DA-4DB6-9E3D-FCAD0593C6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497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1256FC-DD07-DC6A-A5ED-D36BFE1A9B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8500FD-D968-4696-0442-13CE0B142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9D76E-5731-3340-E067-462688626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DCFA-B19C-4829-A98B-B59106FAA810}" type="datetimeFigureOut">
              <a:rPr lang="en-AU" smtClean="0"/>
              <a:t>20/03/2025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38695-2318-7576-6A58-5BB8B063B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0E34A-90B3-3C53-4751-F3B2060D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08F4-C0DA-4DB6-9E3D-FCAD0593C6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625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650AC-8E52-43F5-18C2-0FF320C9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3A9AC-639E-7CC2-6852-6AF5B7574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BA819-A3E8-50D1-A6B0-B96BE79BF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DCFA-B19C-4829-A98B-B59106FAA810}" type="datetimeFigureOut">
              <a:rPr lang="en-AU" smtClean="0"/>
              <a:t>20/03/2025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CC267-C2E5-8C8A-50C8-0E208E082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CBF2F-578D-DDA8-0487-F92063A0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08F4-C0DA-4DB6-9E3D-FCAD0593C6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478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07664-9DA5-5408-7C35-3B99C55E0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2BC30-A8E4-D553-1F0A-E260DA419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8F154-1EA2-973A-1981-8A468C76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DCFA-B19C-4829-A98B-B59106FAA810}" type="datetimeFigureOut">
              <a:rPr lang="en-AU" smtClean="0"/>
              <a:t>20/03/2025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80834-0E62-D949-9951-E55D8FCC1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41143-8D2B-4527-E7F5-9ED7BC28B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08F4-C0DA-4DB6-9E3D-FCAD0593C6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227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EE14-0406-FF3E-257C-49DF8417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8DA5B-402D-FA2C-8D82-1AE9E26B7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915F51-7DC3-E1BD-AA5C-AA7C76AC2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907DE-3202-4971-08CB-C6FBF5DE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DCFA-B19C-4829-A98B-B59106FAA810}" type="datetimeFigureOut">
              <a:rPr lang="en-AU" smtClean="0"/>
              <a:t>20/03/2025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BE8EF-7506-80E5-D23C-8EF93ACEB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F2626-29C0-9578-5258-57E90934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08F4-C0DA-4DB6-9E3D-FCAD0593C6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432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53143-2428-02EF-9F2E-7C66A6AAF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BC983-D1D1-4919-E301-3BE6F76FE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032FE-990A-5678-17A3-E1366E518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FB749-8BD4-6DAC-98C6-387A73CB6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020DC-092F-0D90-29A0-2A3FF5CAEB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0FC8FC-4EEA-1AD1-BAF1-F4BE8EA01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DCFA-B19C-4829-A98B-B59106FAA810}" type="datetimeFigureOut">
              <a:rPr lang="en-AU" smtClean="0"/>
              <a:t>20/03/2025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0ECDF-F9C4-FD8D-EE3C-7602088D8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5AFB12-1C54-A09B-6803-37A1D3B21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08F4-C0DA-4DB6-9E3D-FCAD0593C6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154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872FA-F4A8-6C3A-31A9-DC25924C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F65EFD-8FBF-FB80-9EA2-4653B475A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DCFA-B19C-4829-A98B-B59106FAA810}" type="datetimeFigureOut">
              <a:rPr lang="en-AU" smtClean="0"/>
              <a:t>20/03/2025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FC8978-E137-F3B0-EA91-413629D6B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ABBFD-8033-5E9F-BD20-168317C0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08F4-C0DA-4DB6-9E3D-FCAD0593C6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599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9A85EF-D306-A963-09BA-DAC0AE359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DCFA-B19C-4829-A98B-B59106FAA810}" type="datetimeFigureOut">
              <a:rPr lang="en-AU" smtClean="0"/>
              <a:t>20/03/2025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B8510-2BFB-D8A2-102C-734E60A5A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538CD-E780-A836-F6F9-E73DD07C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08F4-C0DA-4DB6-9E3D-FCAD0593C6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791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9D47-1108-5CA3-A456-F5014B1D2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9515A-928C-9D49-819A-C42AE5A54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907F6-C491-81E6-B78D-AFAC4BE43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77921-8556-769E-122A-0F1005B31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DCFA-B19C-4829-A98B-B59106FAA810}" type="datetimeFigureOut">
              <a:rPr lang="en-AU" smtClean="0"/>
              <a:t>20/03/2025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F6E2D-0F3D-FD8C-2800-DC22EE6E5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B85FD-DDCF-B6E1-12C7-EB6509D9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08F4-C0DA-4DB6-9E3D-FCAD0593C6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390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335D2-6261-897F-089C-5D6BEC5D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404E8C-AF65-DCF0-728E-0E1AD4355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F9FD6-D975-45FA-D377-14C718119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2E469-06C7-3C24-D317-1CAA30E9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DCFA-B19C-4829-A98B-B59106FAA810}" type="datetimeFigureOut">
              <a:rPr lang="en-AU" smtClean="0"/>
              <a:t>20/03/2025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E9FA8-DA8B-DACC-B011-73B9C931C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D3003-3A5D-7252-12CC-20AAB6EFE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08F4-C0DA-4DB6-9E3D-FCAD0593C6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71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961A25-6883-BBDF-A7B0-41FAAB275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13F86-71F0-C064-6DEB-E3F5F114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B8889-5BE7-B0DB-50A1-6888ECAC1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07DCFA-B19C-4829-A98B-B59106FAA810}" type="datetimeFigureOut">
              <a:rPr lang="en-AU" smtClean="0"/>
              <a:t>20/03/2025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37777-63B7-E8AA-8943-90A29173E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436C4-996E-EB70-C944-502D67544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6108F4-C0DA-4DB6-9E3D-FCAD0593C6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513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ueop6Y-qO78" TargetMode="External"/><Relationship Id="rId3" Type="http://schemas.openxmlformats.org/officeDocument/2006/relationships/hyperlink" Target="https://bestforexrobots.reviews/LinkingAccs" TargetMode="External"/><Relationship Id="rId7" Type="http://schemas.openxmlformats.org/officeDocument/2006/relationships/hyperlink" Target="https://bestforexrobots.reviews/PremiumForum" TargetMode="External"/><Relationship Id="rId2" Type="http://schemas.openxmlformats.org/officeDocument/2006/relationships/hyperlink" Target="https://settings.eafactory.com/Expert4x/overview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orextrading-alerts.com/" TargetMode="External"/><Relationship Id="rId11" Type="http://schemas.openxmlformats.org/officeDocument/2006/relationships/hyperlink" Target="https://expert4x.com/excel-profitability-calculator/" TargetMode="External"/><Relationship Id="rId5" Type="http://schemas.openxmlformats.org/officeDocument/2006/relationships/hyperlink" Target="http://www.expert4x.com/" TargetMode="External"/><Relationship Id="rId10" Type="http://schemas.openxmlformats.org/officeDocument/2006/relationships/hyperlink" Target="https://expert4x.com/join-our-community-for-forex-traders/" TargetMode="External"/><Relationship Id="rId4" Type="http://schemas.openxmlformats.org/officeDocument/2006/relationships/hyperlink" Target="https://www.expert4x.com/youtubespecial/" TargetMode="External"/><Relationship Id="rId9" Type="http://schemas.openxmlformats.org/officeDocument/2006/relationships/hyperlink" Target="https://www.youtube.com/redirect?event=comments&amp;redir_token=QUFFLUhqbDJ0N3V1cmsxbGV6Wmp6akFfaDVLQWRfa1p6d3xBQ3Jtc0tsMTBGSXBvSW5mb3VjeW1GdTEtV1JENTNsa0pzZlFEUmwxQm5tZmdGZGJiWFlHT2dSSnN6Zm13QVhrQUtfbVd2RzVKbjVGcHNxNlFCWHZRUmI3eVdPOGpQWnE4MmxlQXFxcjhxVmFmUkp1aFJFdTJ1UQ&amp;q=https%3A%2F%2Fbestforexrobots.reviews%2F45000PropTradingComp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E897FD-E070-FD17-3A26-8841D25A47B1}"/>
              </a:ext>
            </a:extLst>
          </p:cNvPr>
          <p:cNvSpPr txBox="1"/>
          <p:nvPr/>
        </p:nvSpPr>
        <p:spPr>
          <a:xfrm>
            <a:off x="742335" y="363793"/>
            <a:ext cx="107073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b="1" dirty="0"/>
              <a:t>PowerPoint Slides for the YouTube Video about 3 100% Guaranteed Trading Strategies that Print Money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1176A2-F4F7-713E-16BA-444C70ECC8A0}"/>
              </a:ext>
            </a:extLst>
          </p:cNvPr>
          <p:cNvSpPr txBox="1"/>
          <p:nvPr/>
        </p:nvSpPr>
        <p:spPr>
          <a:xfrm>
            <a:off x="9330813" y="6115665"/>
            <a:ext cx="2271252" cy="378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19 March 2025</a:t>
            </a:r>
          </a:p>
        </p:txBody>
      </p:sp>
    </p:spTree>
    <p:extLst>
      <p:ext uri="{BB962C8B-B14F-4D97-AF65-F5344CB8AC3E}">
        <p14:creationId xmlns:p14="http://schemas.microsoft.com/office/powerpoint/2010/main" val="4139493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47D532-8FE3-FA7A-A6A0-B73D09424B81}"/>
              </a:ext>
            </a:extLst>
          </p:cNvPr>
          <p:cNvSpPr txBox="1"/>
          <p:nvPr/>
        </p:nvSpPr>
        <p:spPr>
          <a:xfrm>
            <a:off x="167149" y="373626"/>
            <a:ext cx="1152340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chemeClr val="bg1"/>
                </a:solidFill>
              </a:rPr>
              <a:t>How much money did your account make?</a:t>
            </a:r>
          </a:p>
          <a:p>
            <a:endParaRPr lang="en-AU" sz="4800" dirty="0">
              <a:solidFill>
                <a:schemeClr val="bg1"/>
              </a:solidFill>
            </a:endParaRPr>
          </a:p>
          <a:p>
            <a:endParaRPr lang="en-AU" dirty="0">
              <a:solidFill>
                <a:schemeClr val="bg1"/>
              </a:solidFill>
            </a:endParaRPr>
          </a:p>
          <a:p>
            <a:r>
              <a:rPr lang="en-AU" sz="3600" dirty="0">
                <a:solidFill>
                  <a:schemeClr val="bg1"/>
                </a:solidFill>
              </a:rPr>
              <a:t>60% of 100 (=60) x $12.00    =    $720.00</a:t>
            </a:r>
          </a:p>
          <a:p>
            <a:r>
              <a:rPr lang="en-AU" sz="3600" dirty="0">
                <a:solidFill>
                  <a:schemeClr val="bg1"/>
                </a:solidFill>
              </a:rPr>
              <a:t>40% of 100 (=40) x-$10.00    =  -$400.00  </a:t>
            </a:r>
          </a:p>
          <a:p>
            <a:r>
              <a:rPr lang="en-AU" sz="3600" dirty="0">
                <a:solidFill>
                  <a:schemeClr val="bg1"/>
                </a:solidFill>
              </a:rPr>
              <a:t>Net    gains                                    =    $320.00</a:t>
            </a:r>
          </a:p>
          <a:p>
            <a:r>
              <a:rPr lang="en-AU" sz="3600" dirty="0">
                <a:solidFill>
                  <a:schemeClr val="bg1"/>
                </a:solidFill>
              </a:rPr>
              <a:t>Average gain per 100 trades =         $3.20</a:t>
            </a:r>
          </a:p>
        </p:txBody>
      </p:sp>
    </p:spTree>
    <p:extLst>
      <p:ext uri="{BB962C8B-B14F-4D97-AF65-F5344CB8AC3E}">
        <p14:creationId xmlns:p14="http://schemas.microsoft.com/office/powerpoint/2010/main" val="49669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5435C6-43FE-6430-7F56-3A0D8FB10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49FED7-95C1-B1F8-FE94-23AF2C68A166}"/>
              </a:ext>
            </a:extLst>
          </p:cNvPr>
          <p:cNvSpPr txBox="1"/>
          <p:nvPr/>
        </p:nvSpPr>
        <p:spPr>
          <a:xfrm>
            <a:off x="2251588" y="157316"/>
            <a:ext cx="11523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60% of 100 (=60) x $12.00    =    $720.00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40% of 100 (=40) x-$10.00    =  -$400.00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Net    gains                                    =    $320.00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Average gain per 100 trades =         $3.20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766687-9B7B-09F1-9195-7EE24AA8C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810" y="2546555"/>
            <a:ext cx="5063612" cy="415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68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323B12-C1FC-84F9-5EC1-BE66CDC35DC1}"/>
              </a:ext>
            </a:extLst>
          </p:cNvPr>
          <p:cNvSpPr txBox="1"/>
          <p:nvPr/>
        </p:nvSpPr>
        <p:spPr>
          <a:xfrm>
            <a:off x="393290" y="432619"/>
            <a:ext cx="116413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chemeClr val="bg1"/>
                </a:solidFill>
              </a:rPr>
              <a:t>So, this shows one of the strategies that absolutely Guarantees success.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5C38E-20D4-2B04-C11B-48BAD9A7A881}"/>
              </a:ext>
            </a:extLst>
          </p:cNvPr>
          <p:cNvSpPr txBox="1"/>
          <p:nvPr/>
        </p:nvSpPr>
        <p:spPr>
          <a:xfrm>
            <a:off x="393290" y="2277222"/>
            <a:ext cx="9163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chemeClr val="bg1"/>
                </a:solidFill>
              </a:rPr>
              <a:t>If your Success Rate is above 50% and your Average Gains are bigger than your average losses, you will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2BCFC-F94E-9766-C2AC-66DCFC8ABDD5}"/>
              </a:ext>
            </a:extLst>
          </p:cNvPr>
          <p:cNvSpPr txBox="1"/>
          <p:nvPr/>
        </p:nvSpPr>
        <p:spPr>
          <a:xfrm>
            <a:off x="1209369" y="4429602"/>
            <a:ext cx="7010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>
                <a:solidFill>
                  <a:schemeClr val="bg1"/>
                </a:solidFill>
                <a:latin typeface="Bangers" pitchFamily="2" charset="0"/>
              </a:rPr>
              <a:t>PRINT MONEY !!!</a:t>
            </a:r>
          </a:p>
        </p:txBody>
      </p:sp>
    </p:spTree>
    <p:extLst>
      <p:ext uri="{BB962C8B-B14F-4D97-AF65-F5344CB8AC3E}">
        <p14:creationId xmlns:p14="http://schemas.microsoft.com/office/powerpoint/2010/main" val="56553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988A09-096B-82F3-95B1-F01F0EF60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17" y="646781"/>
            <a:ext cx="9938332" cy="60025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237D0E-7CA9-7697-254B-F320AF9BE6D0}"/>
              </a:ext>
            </a:extLst>
          </p:cNvPr>
          <p:cNvSpPr txBox="1"/>
          <p:nvPr/>
        </p:nvSpPr>
        <p:spPr>
          <a:xfrm>
            <a:off x="2812026" y="149631"/>
            <a:ext cx="60960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dirty="0"/>
              <a:t>https://youtu.be/-lNTomKrebY?si=o2OBvq11xeSlCWnB</a:t>
            </a:r>
          </a:p>
        </p:txBody>
      </p:sp>
    </p:spTree>
    <p:extLst>
      <p:ext uri="{BB962C8B-B14F-4D97-AF65-F5344CB8AC3E}">
        <p14:creationId xmlns:p14="http://schemas.microsoft.com/office/powerpoint/2010/main" val="4033107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5A1D7F-7A6C-B190-E36A-53412D392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76C151-3ADD-9F5B-055B-1C7C57BB9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347" y="1780762"/>
            <a:ext cx="5365445" cy="444305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9F14D43-3F43-AEB9-03C5-64F1FCE0AEB7}"/>
              </a:ext>
            </a:extLst>
          </p:cNvPr>
          <p:cNvSpPr/>
          <p:nvPr/>
        </p:nvSpPr>
        <p:spPr>
          <a:xfrm rot="19842744">
            <a:off x="7128871" y="1298457"/>
            <a:ext cx="2125076" cy="31463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5190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4E99E-767B-1A11-71CE-77AB38418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4BF36F-6BA9-4431-F8F8-65E8B5D15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99EAE4A-C598-531B-2D17-DFFBCB409525}"/>
              </a:ext>
            </a:extLst>
          </p:cNvPr>
          <p:cNvSpPr/>
          <p:nvPr/>
        </p:nvSpPr>
        <p:spPr>
          <a:xfrm rot="19842744">
            <a:off x="7227194" y="1672083"/>
            <a:ext cx="2125076" cy="31463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B3EFB-CE48-947A-8026-795743D6B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911" y="2078816"/>
            <a:ext cx="5132344" cy="447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13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0C725E-076A-D9E1-EAF9-09DB5BAB9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40" y="102723"/>
            <a:ext cx="8390476" cy="6495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8C83FB-F32E-6149-B2A2-E5D05A279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194" y="102723"/>
            <a:ext cx="4672566" cy="376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47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C089E-3253-2E89-71FA-792A7F85A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89" y="221226"/>
            <a:ext cx="7719381" cy="64155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74B4AB-4788-B860-F611-861074A07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420" y="221225"/>
            <a:ext cx="5197592" cy="409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98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71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3145E9-A220-614F-865A-FC00528D8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47" y="806245"/>
            <a:ext cx="8186566" cy="57469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A10B2F-984D-76BF-4C9F-3B7449121ED1}"/>
              </a:ext>
            </a:extLst>
          </p:cNvPr>
          <p:cNvSpPr txBox="1"/>
          <p:nvPr/>
        </p:nvSpPr>
        <p:spPr>
          <a:xfrm>
            <a:off x="2556388" y="206478"/>
            <a:ext cx="33528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dirty="0"/>
              <a:t>https://youtu.be/ueop6Y-qO78</a:t>
            </a:r>
          </a:p>
        </p:txBody>
      </p:sp>
    </p:spTree>
    <p:extLst>
      <p:ext uri="{BB962C8B-B14F-4D97-AF65-F5344CB8AC3E}">
        <p14:creationId xmlns:p14="http://schemas.microsoft.com/office/powerpoint/2010/main" val="895747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C6A374-ACEB-C7C0-4485-C7077F39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37" y="1334983"/>
            <a:ext cx="5154502" cy="4188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8EDEEB-0667-E63D-91CF-947571C79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34983"/>
            <a:ext cx="5462775" cy="41120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CA9C30-A6CB-0868-EE38-AFB0AC91BF98}"/>
              </a:ext>
            </a:extLst>
          </p:cNvPr>
          <p:cNvSpPr txBox="1"/>
          <p:nvPr/>
        </p:nvSpPr>
        <p:spPr>
          <a:xfrm>
            <a:off x="545936" y="563630"/>
            <a:ext cx="51545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Loss despite a positive success 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0F22F5-0C28-5F5A-5AF9-B17522F7B820}"/>
              </a:ext>
            </a:extLst>
          </p:cNvPr>
          <p:cNvSpPr txBox="1"/>
          <p:nvPr/>
        </p:nvSpPr>
        <p:spPr>
          <a:xfrm>
            <a:off x="6096000" y="563629"/>
            <a:ext cx="51545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Loss despite a positive gain's ratio</a:t>
            </a:r>
          </a:p>
        </p:txBody>
      </p:sp>
    </p:spTree>
    <p:extLst>
      <p:ext uri="{BB962C8B-B14F-4D97-AF65-F5344CB8AC3E}">
        <p14:creationId xmlns:p14="http://schemas.microsoft.com/office/powerpoint/2010/main" val="635743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9E936F-E682-B750-15E0-5537B81CBDBE}"/>
              </a:ext>
            </a:extLst>
          </p:cNvPr>
          <p:cNvSpPr txBox="1"/>
          <p:nvPr/>
        </p:nvSpPr>
        <p:spPr>
          <a:xfrm>
            <a:off x="343455" y="4006458"/>
            <a:ext cx="116519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b="1" dirty="0">
                <a:solidFill>
                  <a:schemeClr val="bg1"/>
                </a:solidFill>
              </a:rPr>
              <a:t>100% Guaranteed Trading strategies that print money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C32440-EFDE-C864-493C-229102627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9538"/>
            <a:ext cx="2880851" cy="288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ED53DA-CE1F-7089-A243-83320F1A0DD4}"/>
              </a:ext>
            </a:extLst>
          </p:cNvPr>
          <p:cNvSpPr txBox="1"/>
          <p:nvPr/>
        </p:nvSpPr>
        <p:spPr>
          <a:xfrm rot="916449">
            <a:off x="6499122" y="540965"/>
            <a:ext cx="5664055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7200" b="1" dirty="0"/>
              <a:t>Download my </a:t>
            </a:r>
            <a:r>
              <a:rPr lang="en-AU" sz="7200" b="1" dirty="0">
                <a:solidFill>
                  <a:srgbClr val="FFFF00"/>
                </a:solidFill>
                <a:highlight>
                  <a:srgbClr val="000000"/>
                </a:highlight>
              </a:rPr>
              <a:t>Free</a:t>
            </a:r>
            <a:r>
              <a:rPr lang="en-AU" sz="7200" b="1" dirty="0"/>
              <a:t>  Tool</a:t>
            </a:r>
          </a:p>
        </p:txBody>
      </p:sp>
    </p:spTree>
    <p:extLst>
      <p:ext uri="{BB962C8B-B14F-4D97-AF65-F5344CB8AC3E}">
        <p14:creationId xmlns:p14="http://schemas.microsoft.com/office/powerpoint/2010/main" val="556096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D5F8C-18E7-AF6A-C997-ECC3599D08E4}"/>
              </a:ext>
            </a:extLst>
          </p:cNvPr>
          <p:cNvSpPr txBox="1"/>
          <p:nvPr/>
        </p:nvSpPr>
        <p:spPr>
          <a:xfrm>
            <a:off x="540774" y="1081547"/>
            <a:ext cx="77871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>
                <a:solidFill>
                  <a:schemeClr val="bg1"/>
                </a:solidFill>
              </a:rPr>
              <a:t>Next Video:</a:t>
            </a:r>
          </a:p>
          <a:p>
            <a:endParaRPr lang="en-AU" sz="5400" b="1" dirty="0">
              <a:solidFill>
                <a:schemeClr val="bg1"/>
              </a:solidFill>
            </a:endParaRPr>
          </a:p>
          <a:p>
            <a:r>
              <a:rPr lang="en-AU" sz="5400" b="1" dirty="0">
                <a:solidFill>
                  <a:schemeClr val="bg1"/>
                </a:solidFill>
              </a:rPr>
              <a:t>How to improve your Success Rate and your Average gains vs. your average losses</a:t>
            </a:r>
            <a:endParaRPr lang="en-AU" sz="5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7891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A8FAB0-898D-CE1F-A200-EC98FE2172DA}"/>
              </a:ext>
            </a:extLst>
          </p:cNvPr>
          <p:cNvSpPr txBox="1"/>
          <p:nvPr/>
        </p:nvSpPr>
        <p:spPr>
          <a:xfrm>
            <a:off x="530940" y="232400"/>
            <a:ext cx="10599175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solidFill>
                  <a:schemeClr val="bg1"/>
                </a:solidFill>
              </a:rPr>
              <a:t>Links showing aspects of what has been shown in the video:</a:t>
            </a:r>
          </a:p>
          <a:p>
            <a:endParaRPr lang="en-AU" dirty="0">
              <a:solidFill>
                <a:schemeClr val="bg1"/>
              </a:solidFill>
            </a:endParaRPr>
          </a:p>
          <a:p>
            <a:endParaRPr lang="en-AU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AU" sz="2000" dirty="0">
                <a:solidFill>
                  <a:schemeClr val="bg1"/>
                </a:solidFill>
              </a:rPr>
              <a:t>Free Optimized settings: </a:t>
            </a:r>
            <a:r>
              <a:rPr lang="en-AU" sz="2000" dirty="0">
                <a:solidFill>
                  <a:schemeClr val="bg1"/>
                </a:solidFill>
                <a:hlinkClick r:id="rId2"/>
              </a:rPr>
              <a:t>https://settings.eafactory.com/Expert4x/overview/</a:t>
            </a:r>
            <a:endParaRPr lang="en-AU" sz="20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AU" sz="2000" dirty="0">
                <a:solidFill>
                  <a:schemeClr val="bg1"/>
                </a:solidFill>
              </a:rPr>
              <a:t>Link-2-Success Service: </a:t>
            </a:r>
            <a:r>
              <a:rPr lang="en-AU" sz="2000" dirty="0">
                <a:solidFill>
                  <a:schemeClr val="bg1"/>
                </a:solidFill>
                <a:hlinkClick r:id="rId3"/>
              </a:rPr>
              <a:t>https://bestforexrobots.reviews/LinkingAccs</a:t>
            </a:r>
            <a:endParaRPr lang="en-AU" sz="20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AU" sz="2000" dirty="0">
                <a:solidFill>
                  <a:schemeClr val="bg1"/>
                </a:solidFill>
              </a:rPr>
              <a:t>The Expert4x YouTube Channel: </a:t>
            </a:r>
            <a:r>
              <a:rPr lang="en-AU" sz="2000" dirty="0">
                <a:solidFill>
                  <a:schemeClr val="bg1"/>
                </a:solidFill>
                <a:hlinkClick r:id="rId4"/>
              </a:rPr>
              <a:t>https://www.expert4x.com/youtubespecial/</a:t>
            </a:r>
            <a:endParaRPr lang="en-AU" sz="20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AU" sz="2000" dirty="0">
                <a:solidFill>
                  <a:schemeClr val="bg1"/>
                </a:solidFill>
              </a:rPr>
              <a:t>Expert4x Trading Robots and discounted bundles: </a:t>
            </a:r>
            <a:r>
              <a:rPr lang="en-AU" sz="2000" dirty="0">
                <a:solidFill>
                  <a:schemeClr val="bg1"/>
                </a:solidFill>
                <a:hlinkClick r:id="rId5"/>
              </a:rPr>
              <a:t>www.expert4x.com</a:t>
            </a:r>
            <a:endParaRPr lang="en-AU" sz="20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AU" sz="2000" dirty="0">
                <a:solidFill>
                  <a:schemeClr val="bg1"/>
                </a:solidFill>
              </a:rPr>
              <a:t>Specialised paid Optimised settings: </a:t>
            </a:r>
            <a:r>
              <a:rPr lang="en-AU" sz="2000" dirty="0">
                <a:solidFill>
                  <a:schemeClr val="bg1"/>
                </a:solidFill>
                <a:hlinkClick r:id="rId6"/>
              </a:rPr>
              <a:t>https://forextrading-alerts.com/</a:t>
            </a:r>
            <a:endParaRPr lang="en-AU" sz="20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AU" sz="2000" dirty="0">
                <a:solidFill>
                  <a:schemeClr val="bg1"/>
                </a:solidFill>
              </a:rPr>
              <a:t>Paid Premium trading Forum: </a:t>
            </a:r>
            <a:r>
              <a:rPr lang="en-AU" sz="2000" dirty="0">
                <a:solidFill>
                  <a:schemeClr val="bg1"/>
                </a:solidFill>
                <a:hlinkClick r:id="rId7"/>
              </a:rPr>
              <a:t>https://bestforexrobots.reviews/PremiumForum</a:t>
            </a:r>
            <a:endParaRPr lang="en-AU" sz="20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AU" sz="2000" dirty="0">
                <a:solidFill>
                  <a:schemeClr val="bg1"/>
                </a:solidFill>
              </a:rPr>
              <a:t>Link your account to FXBlue: </a:t>
            </a:r>
            <a:r>
              <a:rPr lang="en-AU" sz="2000" dirty="0">
                <a:solidFill>
                  <a:schemeClr val="bg1"/>
                </a:solidFill>
                <a:hlinkClick r:id="rId8"/>
              </a:rPr>
              <a:t>https://youtu.be/ueop6Y-qO78</a:t>
            </a:r>
            <a:endParaRPr lang="en-AU" sz="20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Enter the WEEKLY $5K account competition HERE: 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https://bestforexrobots.reviews/45000PropTradingComp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Join our community of 30,000 traders: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https://expert4x.com/join-our-community-for-forex-traders/</a:t>
            </a:r>
            <a:endParaRPr lang="en-US" sz="2000" b="0" i="0" u="none" strike="noStrike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</a:rPr>
              <a:t>Download the profitability model: 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hlinkClick r:id="rId11"/>
              </a:rPr>
              <a:t>https://expert4x.com/excel-profitability-calculator/</a:t>
            </a:r>
            <a:endParaRPr lang="en-US" sz="2000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000" b="0" i="0" u="none" strike="noStrike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A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64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1D0B5D-3193-EA11-EC1A-4026F2DAB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652300-3EC6-656F-0DAE-F6FB60BDDCE1}"/>
              </a:ext>
            </a:extLst>
          </p:cNvPr>
          <p:cNvSpPr txBox="1"/>
          <p:nvPr/>
        </p:nvSpPr>
        <p:spPr>
          <a:xfrm>
            <a:off x="372951" y="3429000"/>
            <a:ext cx="116519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100% Guaranteed Trading strategies that print money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046B8D-82F4-3041-DC2E-56BD7BF25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96" y="322197"/>
            <a:ext cx="2880851" cy="288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166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59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02C694-545D-3B64-C66D-73BA4CA30662}"/>
              </a:ext>
            </a:extLst>
          </p:cNvPr>
          <p:cNvSpPr txBox="1"/>
          <p:nvPr/>
        </p:nvSpPr>
        <p:spPr>
          <a:xfrm>
            <a:off x="-846224" y="1166842"/>
            <a:ext cx="110907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600" b="1" i="1" dirty="0">
                <a:solidFill>
                  <a:schemeClr val="bg1"/>
                </a:solidFill>
              </a:rPr>
              <a:t>The purpose of Trading is to </a:t>
            </a:r>
          </a:p>
          <a:p>
            <a:pPr algn="ctr"/>
            <a:r>
              <a:rPr lang="en-AU" sz="9600" b="1" i="1" dirty="0">
                <a:solidFill>
                  <a:schemeClr val="bg1"/>
                </a:solidFill>
              </a:rPr>
              <a:t>make Money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1C62AF-C442-B2F0-6657-E1557E2EB243}"/>
              </a:ext>
            </a:extLst>
          </p:cNvPr>
          <p:cNvSpPr txBox="1"/>
          <p:nvPr/>
        </p:nvSpPr>
        <p:spPr>
          <a:xfrm>
            <a:off x="403122" y="157317"/>
            <a:ext cx="110907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800" dirty="0"/>
              <a:t>There is a downloadable PDF showing all the slides used in this video</a:t>
            </a:r>
          </a:p>
        </p:txBody>
      </p:sp>
    </p:spTree>
    <p:extLst>
      <p:ext uri="{BB962C8B-B14F-4D97-AF65-F5344CB8AC3E}">
        <p14:creationId xmlns:p14="http://schemas.microsoft.com/office/powerpoint/2010/main" val="105919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1854B9-779D-517C-57CD-B44352AA8C14}"/>
              </a:ext>
            </a:extLst>
          </p:cNvPr>
          <p:cNvSpPr txBox="1"/>
          <p:nvPr/>
        </p:nvSpPr>
        <p:spPr>
          <a:xfrm>
            <a:off x="-70338" y="612844"/>
            <a:ext cx="99378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b="1" i="1" dirty="0">
                <a:solidFill>
                  <a:schemeClr val="bg1"/>
                </a:solidFill>
              </a:rPr>
              <a:t>YET, VERY FEW TRADERS KNOW WHAT CAUSES ROBOTS OR STRATEGIES TO PRINT MONEY</a:t>
            </a:r>
          </a:p>
        </p:txBody>
      </p:sp>
    </p:spTree>
    <p:extLst>
      <p:ext uri="{BB962C8B-B14F-4D97-AF65-F5344CB8AC3E}">
        <p14:creationId xmlns:p14="http://schemas.microsoft.com/office/powerpoint/2010/main" val="428830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AAA942-D746-153D-7F5E-3B010D930980}"/>
              </a:ext>
            </a:extLst>
          </p:cNvPr>
          <p:cNvSpPr txBox="1"/>
          <p:nvPr/>
        </p:nvSpPr>
        <p:spPr>
          <a:xfrm>
            <a:off x="542611" y="1203235"/>
            <a:ext cx="83200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How can you aim for success if you don’t know what success looks like</a:t>
            </a:r>
            <a:r>
              <a:rPr lang="en-AU" sz="6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0FB51A-3129-F89F-D20F-7880C189223D}"/>
              </a:ext>
            </a:extLst>
          </p:cNvPr>
          <p:cNvSpPr txBox="1"/>
          <p:nvPr/>
        </p:nvSpPr>
        <p:spPr>
          <a:xfrm>
            <a:off x="542611" y="5654765"/>
            <a:ext cx="757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>
                <a:solidFill>
                  <a:schemeClr val="bg1"/>
                </a:solidFill>
              </a:rPr>
              <a:t>Some traders are lucky to find success by accident without realising why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BA95F2-52CB-D257-C808-249A0929205C}"/>
              </a:ext>
            </a:extLst>
          </p:cNvPr>
          <p:cNvSpPr txBox="1"/>
          <p:nvPr/>
        </p:nvSpPr>
        <p:spPr>
          <a:xfrm>
            <a:off x="403122" y="157317"/>
            <a:ext cx="110907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800" dirty="0"/>
              <a:t>There is a downloadable PDF showing all the slides used in this video</a:t>
            </a:r>
          </a:p>
        </p:txBody>
      </p:sp>
    </p:spTree>
    <p:extLst>
      <p:ext uri="{BB962C8B-B14F-4D97-AF65-F5344CB8AC3E}">
        <p14:creationId xmlns:p14="http://schemas.microsoft.com/office/powerpoint/2010/main" val="202424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3A71A6-A93D-8895-D703-C287ACD115EE}"/>
              </a:ext>
            </a:extLst>
          </p:cNvPr>
          <p:cNvSpPr txBox="1"/>
          <p:nvPr/>
        </p:nvSpPr>
        <p:spPr>
          <a:xfrm>
            <a:off x="612301" y="612844"/>
            <a:ext cx="96464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>
                <a:solidFill>
                  <a:schemeClr val="bg1"/>
                </a:solidFill>
              </a:rPr>
              <a:t>There are only </a:t>
            </a:r>
            <a:r>
              <a:rPr lang="en-AU" sz="7200" b="1" dirty="0">
                <a:solidFill>
                  <a:schemeClr val="accent2">
                    <a:lumMod val="50000"/>
                  </a:schemeClr>
                </a:solidFill>
                <a:highlight>
                  <a:srgbClr val="C0C0C0"/>
                </a:highlight>
              </a:rPr>
              <a:t>three</a:t>
            </a:r>
            <a:r>
              <a:rPr lang="en-AU" sz="7200" b="1" dirty="0">
                <a:solidFill>
                  <a:schemeClr val="bg1"/>
                </a:solidFill>
              </a:rPr>
              <a:t> things you need to manage to create 3 100% Guaranteed strategies.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15E3FF-69CF-1725-7A18-3DC9EEA84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162" y="0"/>
            <a:ext cx="2880851" cy="288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739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229E64-1F42-BE25-46F8-E99E533B61B4}"/>
              </a:ext>
            </a:extLst>
          </p:cNvPr>
          <p:cNvSpPr txBox="1"/>
          <p:nvPr/>
        </p:nvSpPr>
        <p:spPr>
          <a:xfrm>
            <a:off x="353960" y="491613"/>
            <a:ext cx="804278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chemeClr val="bg1"/>
                </a:solidFill>
              </a:rPr>
              <a:t>1.  The strategy you are using will have a </a:t>
            </a:r>
            <a:r>
              <a:rPr lang="en-AU" sz="3600" b="1" dirty="0">
                <a:solidFill>
                  <a:schemeClr val="accent5">
                    <a:lumMod val="50000"/>
                  </a:schemeClr>
                </a:solidFill>
                <a:highlight>
                  <a:srgbClr val="C0C0C0"/>
                </a:highlight>
              </a:rPr>
              <a:t>success rate</a:t>
            </a:r>
            <a:r>
              <a:rPr lang="en-AU" sz="3600" b="1" dirty="0">
                <a:solidFill>
                  <a:schemeClr val="bg1"/>
                </a:solidFill>
              </a:rPr>
              <a:t>. The success rate is the number of successful trades compared to the total trades you have made</a:t>
            </a:r>
          </a:p>
          <a:p>
            <a:endParaRPr lang="en-AU" sz="3600" b="1" dirty="0">
              <a:solidFill>
                <a:schemeClr val="bg1"/>
              </a:solidFill>
            </a:endParaRPr>
          </a:p>
          <a:p>
            <a:r>
              <a:rPr lang="en-AU" sz="3600" b="1" u="sng" dirty="0">
                <a:solidFill>
                  <a:schemeClr val="bg1"/>
                </a:solidFill>
              </a:rPr>
              <a:t>Example:</a:t>
            </a:r>
          </a:p>
          <a:p>
            <a:r>
              <a:rPr lang="en-AU" sz="3600" b="1" dirty="0">
                <a:solidFill>
                  <a:schemeClr val="bg1"/>
                </a:solidFill>
              </a:rPr>
              <a:t>Since you opened your account, you have had 60 successful trades out of 100. Therefore, your </a:t>
            </a:r>
            <a:r>
              <a:rPr lang="en-AU" sz="3600" b="1" dirty="0">
                <a:solidFill>
                  <a:schemeClr val="accent5">
                    <a:lumMod val="50000"/>
                  </a:schemeClr>
                </a:solidFill>
                <a:highlight>
                  <a:srgbClr val="C0C0C0"/>
                </a:highlight>
              </a:rPr>
              <a:t>success rate</a:t>
            </a:r>
            <a:r>
              <a:rPr lang="en-AU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AU" sz="3600" b="1" dirty="0">
                <a:solidFill>
                  <a:schemeClr val="bg1"/>
                </a:solidFill>
              </a:rPr>
              <a:t>is 60% (60 divided by 100)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6337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BED274-44FA-1483-B915-587FE67E9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84" y="487089"/>
            <a:ext cx="6156467" cy="2388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FC38B0-5F8E-05BF-42ED-FB023F7BE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484" y="3340509"/>
            <a:ext cx="6156788" cy="312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8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4CC836-D6BF-6459-E4CF-C3089971DE3D}"/>
              </a:ext>
            </a:extLst>
          </p:cNvPr>
          <p:cNvSpPr txBox="1"/>
          <p:nvPr/>
        </p:nvSpPr>
        <p:spPr>
          <a:xfrm>
            <a:off x="530941" y="1443841"/>
            <a:ext cx="79739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2 / 3. Next, we need to look at the average money you have made per successful deal and compare it with the average money you have lost per unsuccessful deal</a:t>
            </a:r>
          </a:p>
          <a:p>
            <a:endParaRPr lang="en-AU" sz="2800" b="1" dirty="0">
              <a:solidFill>
                <a:schemeClr val="bg1"/>
              </a:solidFill>
            </a:endParaRPr>
          </a:p>
          <a:p>
            <a:r>
              <a:rPr lang="en-AU" sz="2800" b="1" dirty="0">
                <a:solidFill>
                  <a:schemeClr val="bg1"/>
                </a:solidFill>
              </a:rPr>
              <a:t>Example: Looking at your account, </a:t>
            </a:r>
            <a:r>
              <a:rPr lang="en-AU" sz="2800" b="1" dirty="0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</a:rPr>
              <a:t>the average gain per successful deal</a:t>
            </a:r>
            <a:r>
              <a:rPr lang="en-AU" sz="2800" b="1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  <a:r>
              <a:rPr lang="en-AU" sz="2800" b="1" dirty="0">
                <a:solidFill>
                  <a:schemeClr val="bg1"/>
                </a:solidFill>
              </a:rPr>
              <a:t>(60) was $12 per deal ($720 / 60). The </a:t>
            </a:r>
            <a:r>
              <a:rPr lang="en-AU" sz="2800" b="1" dirty="0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</a:rPr>
              <a:t>average loss per negative deal </a:t>
            </a:r>
            <a:r>
              <a:rPr lang="en-AU" sz="2800" b="1" dirty="0">
                <a:solidFill>
                  <a:schemeClr val="bg1"/>
                </a:solidFill>
              </a:rPr>
              <a:t>(40) was $10 per deal ($400 / 40). </a:t>
            </a:r>
          </a:p>
        </p:txBody>
      </p:sp>
    </p:spTree>
    <p:extLst>
      <p:ext uri="{BB962C8B-B14F-4D97-AF65-F5344CB8AC3E}">
        <p14:creationId xmlns:p14="http://schemas.microsoft.com/office/powerpoint/2010/main" val="3840445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587</Words>
  <Application>Microsoft Office PowerPoint</Application>
  <PresentationFormat>Widescreen</PresentationFormat>
  <Paragraphs>55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Aptos Display</vt:lpstr>
      <vt:lpstr>Arial</vt:lpstr>
      <vt:lpstr>Bangers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 du Plooy</dc:creator>
  <cp:lastModifiedBy>Alex du Plooy</cp:lastModifiedBy>
  <cp:revision>10</cp:revision>
  <dcterms:created xsi:type="dcterms:W3CDTF">2025-03-17T06:47:44Z</dcterms:created>
  <dcterms:modified xsi:type="dcterms:W3CDTF">2025-03-20T09:12:11Z</dcterms:modified>
</cp:coreProperties>
</file>